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wmf" ContentType="image/x-wmf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5.png" ContentType="image/png"/>
  <Override PartName="/ppt/media/image16.jpeg" ContentType="image/jpe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20.jpeg" ContentType="image/jpe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31.png" ContentType="image/png"/>
  <Override PartName="/ppt/media/image15.jpeg" ContentType="image/jpeg"/>
  <Override PartName="/ppt/media/image17.png" ContentType="image/png"/>
  <Override PartName="/ppt/media/image18.png" ContentType="image/png"/>
  <Override PartName="/ppt/media/image1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4" descr=""/>
          <p:cNvPicPr/>
          <p:nvPr/>
        </p:nvPicPr>
        <p:blipFill>
          <a:blip r:embed="rId2"/>
          <a:stretch/>
        </p:blipFill>
        <p:spPr>
          <a:xfrm>
            <a:off x="7691400" y="5373720"/>
            <a:ext cx="4500360" cy="1483920"/>
          </a:xfrm>
          <a:prstGeom prst="rect">
            <a:avLst/>
          </a:prstGeom>
          <a:ln>
            <a:noFill/>
          </a:ln>
        </p:spPr>
      </p:pic>
      <p:pic>
        <p:nvPicPr>
          <p:cNvPr id="1" name="Immagine 4" descr=""/>
          <p:cNvPicPr/>
          <p:nvPr/>
        </p:nvPicPr>
        <p:blipFill>
          <a:blip r:embed="rId3"/>
          <a:stretch/>
        </p:blipFill>
        <p:spPr>
          <a:xfrm>
            <a:off x="5443560" y="4632480"/>
            <a:ext cx="6748200" cy="2225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it-IT" sz="60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01/06/2017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Direzione AIPQV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Picture 18" descr=""/>
          <p:cNvPicPr/>
          <p:nvPr/>
        </p:nvPicPr>
        <p:blipFill>
          <a:blip r:embed="rId4"/>
          <a:stretch/>
        </p:blipFill>
        <p:spPr>
          <a:xfrm>
            <a:off x="7744320" y="0"/>
            <a:ext cx="2923200" cy="1331280"/>
          </a:xfrm>
          <a:prstGeom prst="rect">
            <a:avLst/>
          </a:prstGeom>
          <a:ln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" descr=""/>
          <p:cNvPicPr/>
          <p:nvPr/>
        </p:nvPicPr>
        <p:blipFill>
          <a:blip r:embed="rId2"/>
          <a:stretch/>
        </p:blipFill>
        <p:spPr>
          <a:xfrm>
            <a:off x="7691400" y="5373720"/>
            <a:ext cx="4500360" cy="1483920"/>
          </a:xfrm>
          <a:prstGeom prst="rect">
            <a:avLst/>
          </a:prstGeom>
          <a:ln>
            <a:noFill/>
          </a:ln>
        </p:spPr>
      </p:pic>
      <p:pic>
        <p:nvPicPr>
          <p:cNvPr id="42" name="Immagine 4" descr=""/>
          <p:cNvPicPr/>
          <p:nvPr/>
        </p:nvPicPr>
        <p:blipFill>
          <a:blip r:embed="rId3"/>
          <a:stretch/>
        </p:blipFill>
        <p:spPr>
          <a:xfrm>
            <a:off x="7691400" y="5373720"/>
            <a:ext cx="4500360" cy="148392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LevelFare clic per modificare stili del testo dello schema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01/06/2017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Direzione AIPQV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11658600" y="6553080"/>
            <a:ext cx="446040" cy="3034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BF3BDD2-9F47-4D02-92B0-954A376F3D6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magine 4" descr=""/>
          <p:cNvPicPr/>
          <p:nvPr/>
        </p:nvPicPr>
        <p:blipFill>
          <a:blip r:embed="rId2"/>
          <a:stretch/>
        </p:blipFill>
        <p:spPr>
          <a:xfrm>
            <a:off x="7691400" y="5373720"/>
            <a:ext cx="4500360" cy="1483920"/>
          </a:xfrm>
          <a:prstGeom prst="rect">
            <a:avLst/>
          </a:prstGeom>
          <a:ln>
            <a:noFill/>
          </a:ln>
        </p:spPr>
      </p:pic>
      <p:pic>
        <p:nvPicPr>
          <p:cNvPr id="83" name="Immagine 4" descr=""/>
          <p:cNvPicPr/>
          <p:nvPr/>
        </p:nvPicPr>
        <p:blipFill>
          <a:blip r:embed="rId3"/>
          <a:stretch/>
        </p:blipFill>
        <p:spPr>
          <a:xfrm>
            <a:off x="7691400" y="5373720"/>
            <a:ext cx="4500360" cy="1483920"/>
          </a:xfrm>
          <a:prstGeom prst="rect">
            <a:avLst/>
          </a:prstGeom>
          <a:ln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it-IT" sz="60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LevelFare clic per modificare stili del testo dello schema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01/06/2017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Direzione AIPQV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mailto:internationalexchange@unito.it" TargetMode="External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unito.it/" TargetMode="External"/><Relationship Id="rId2" Type="http://schemas.openxmlformats.org/officeDocument/2006/relationships/hyperlink" Target="mailto:internationalexchange@unito.it" TargetMode="External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www.edisu.piemonte.it/" TargetMode="Externa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www.unito.it/" TargetMode="External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unito.it/" TargetMode="Externa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mailto:internationalexchange@unito.it" TargetMode="External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://www.unito.it/" TargetMode="External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50560" y="513720"/>
            <a:ext cx="9642600" cy="5401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it-IT" sz="48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r>
              <a:rPr b="0" lang="it-IT" sz="48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Bando Erasmus 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per studio 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a.a. 2018/2019: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r>
              <a:rPr b="1" lang="it-IT" sz="67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Incontri informativi</a:t>
            </a:r>
            <a:r>
              <a:rPr b="0" lang="it-IT" sz="60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r>
              <a:rPr b="1" lang="it-IT" sz="6000" spc="-1" strike="noStrike" cap="small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
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902880" y="6485040"/>
            <a:ext cx="5756040" cy="27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Direzione Attività istituzionali, Programmazione, Qualità, Valutazione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086840" y="5258880"/>
            <a:ext cx="46285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15/01/2018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Immagine 2" descr=""/>
          <p:cNvPicPr/>
          <p:nvPr/>
        </p:nvPicPr>
        <p:blipFill>
          <a:blip r:embed="rId1"/>
          <a:stretch/>
        </p:blipFill>
        <p:spPr>
          <a:xfrm>
            <a:off x="501120" y="1269000"/>
            <a:ext cx="1627560" cy="162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3 - DURATA DEL PERIODO ALL’ESTERO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possibilità di proroga rispetto al n. di mesi previsto (attenzione al n. mesi max per ciclo di studio) – 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contributi per il periodo di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proroga non sono garantiti!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durata della mobilità, 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comprensiva della proroga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non deve essere superiore a 12 mesi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vacanze università straniera non costituiscono interruzione periodo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2D7548B-B30D-4289-B037-8ED5AA201BB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Immagine 5" descr=""/>
          <p:cNvPicPr/>
          <p:nvPr/>
        </p:nvPicPr>
        <p:blipFill>
          <a:blip r:embed="rId1"/>
          <a:stretch/>
        </p:blipFill>
        <p:spPr>
          <a:xfrm>
            <a:off x="8389440" y="160200"/>
            <a:ext cx="3131280" cy="23349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39200" y="1077120"/>
            <a:ext cx="10914120" cy="4723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5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4 - ATTIVITÀ PREVISTE E VIETATE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SI’ (attività di “studio”):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seguire corsi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attività di ricerca per tesi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studio + tirocinio (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mobilità combinata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solo tirocinio se curricolare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ok esami prima/dopo l’Erasmus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partenza nel primo o secondo semestre a scelta dello studente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16EE172-32B3-4CBB-B030-A0250E736CA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rcRect l="0" t="0" r="0" b="9658"/>
          <a:stretch/>
        </p:blipFill>
        <p:spPr>
          <a:xfrm>
            <a:off x="15156720" y="2818440"/>
            <a:ext cx="1681920" cy="1179360"/>
          </a:xfrm>
          <a:prstGeom prst="rect">
            <a:avLst/>
          </a:prstGeom>
          <a:ln>
            <a:noFill/>
          </a:ln>
        </p:spPr>
      </p:pic>
      <p:pic>
        <p:nvPicPr>
          <p:cNvPr id="166" name="Immagine 6" descr=""/>
          <p:cNvPicPr/>
          <p:nvPr/>
        </p:nvPicPr>
        <p:blipFill>
          <a:blip r:embed="rId2"/>
          <a:stretch/>
        </p:blipFill>
        <p:spPr>
          <a:xfrm>
            <a:off x="8700480" y="324360"/>
            <a:ext cx="2560320" cy="25603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39200" y="866520"/>
            <a:ext cx="10914120" cy="4934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4 - ATTIVITÀ PREVISTE E VIETATE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NO!: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registrare esami presso Unito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laurearsi presso Unito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ATTENZIONE!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Ogni eventuale attività didattica (esami e/o laurea) svolta presso l’Università di Torino durante il periodo di mobilità potrà essere annullata d’ufficio.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4668028-26D2-4684-B224-BCD163DD4F74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Immagine 1" descr=""/>
          <p:cNvPicPr/>
          <p:nvPr/>
        </p:nvPicPr>
        <p:blipFill>
          <a:blip r:embed="rId1"/>
          <a:stretch/>
        </p:blipFill>
        <p:spPr>
          <a:xfrm>
            <a:off x="7811280" y="702720"/>
            <a:ext cx="3023640" cy="21942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07800" y="107712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5 - PROGRAMMA DI STUDI ALL’ESTERO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Pieno riconoscimento accademico tramite Learning Agreement (piano di studi all’estero)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attività pianificate all’estero coerenti con area disciplinare dell’accordo bilaterale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0FC94E6-54DD-418B-A5BE-164F10B81FDE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Immagine 6" descr=""/>
          <p:cNvPicPr/>
          <p:nvPr/>
        </p:nvPicPr>
        <p:blipFill>
          <a:blip r:embed="rId1"/>
          <a:stretch/>
        </p:blipFill>
        <p:spPr>
          <a:xfrm>
            <a:off x="2527200" y="3871440"/>
            <a:ext cx="3987720" cy="26582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39200" y="977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6 - EQUIPARAZIONE DEGLI STUDI E DEI SERVIZI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i="1" lang="it-IT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 di Erasmus: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A2E7E02-A6CC-49E2-8FA0-E62DC32F7C1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431640" y="2133720"/>
            <a:ext cx="10655280" cy="39751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39200" y="989640"/>
            <a:ext cx="10914120" cy="514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differenziazione fondi: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Agenzia Nazionale Erasmus+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MIUR-Ministero dell'Istruzione, dell'Università e della Ricerca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Torino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compatibilità con altre borse (es. Edisu); verificare la compatibilità con altri contributi con gli enti erogatori di tali benefici.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4A02981-0FAD-472B-A3BC-D3D9B2D0809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Immagine 1" descr=""/>
          <p:cNvPicPr/>
          <p:nvPr/>
        </p:nvPicPr>
        <p:blipFill>
          <a:blip r:embed="rId1"/>
          <a:stretch/>
        </p:blipFill>
        <p:spPr>
          <a:xfrm>
            <a:off x="9059040" y="346320"/>
            <a:ext cx="2822400" cy="21823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39200" y="989640"/>
            <a:ext cx="10482480" cy="462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128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 3" charset="2"/>
              <a:buAutoNum type="alphaUcPeriod"/>
            </a:pPr>
            <a:r>
              <a:rPr b="0" lang="it-IT" sz="1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1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Borsa mensile Erasmus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it-IT" sz="1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1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integrativo per studenti in situazioni economiche svantaggiate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it-IT" sz="1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1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premiale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8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it-IT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comunitario integrativo</a:t>
            </a:r>
            <a:r>
              <a:rPr b="0" lang="it-IT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basato su costi reali per la mobilità degli </a:t>
            </a:r>
            <a:r>
              <a:rPr b="1" lang="it-IT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studenti disabili e con esigenze speciali</a:t>
            </a:r>
            <a:r>
              <a:rPr b="0" lang="it-IT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Per maggiori informazioni scrivere a </a:t>
            </a:r>
            <a:r>
              <a:rPr b="0" lang="it-IT" sz="96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internationalexchange@unito.it</a:t>
            </a:r>
            <a:r>
              <a:rPr b="0" lang="it-IT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it-IT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Tabella 1 riepilogativa alle pagine 7-8 del Bando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BEC2877-12A4-4E31-BB02-18B3626AE14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it-IT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Borsa mensile Erasmus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230,00 o 280,00 euro al mese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seconda del Paese di destinazione (vedi Tabella 2 del Bando).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erogata a tutti gli studenti in mobilità 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 esclusione delle mobilità verso la Confederazione Svizzera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94F108E-4E0F-47A5-BEA6-7D54D9ED010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2"/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integrativo per studenti in situazioni economiche svantaggiate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specifici requisiti economico-patrimoniali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ctr">
              <a:lnSpc>
                <a:spcPct val="100000"/>
              </a:lnSpc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almeno uno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tra i seguenti requisiti di merito: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riconoscimento in carriera di almeno 2 CFU al mese per studio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attività per tesi e/o tirocinio che comporti riconoscimento di CFU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documentata attività di ricerca e/o formazione nell’ambito del dottorato di ricerca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5A2879B-64A5-458A-902D-753E2EA6CF0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Immagine 1" descr=""/>
          <p:cNvPicPr/>
          <p:nvPr/>
        </p:nvPicPr>
        <p:blipFill>
          <a:blip r:embed="rId1"/>
          <a:stretch/>
        </p:blipFill>
        <p:spPr>
          <a:xfrm>
            <a:off x="9820440" y="145440"/>
            <a:ext cx="2163960" cy="21762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39200" y="866520"/>
            <a:ext cx="11665440" cy="521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51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2"/>
            </a:pPr>
            <a:r>
              <a:rPr b="0" lang="it-IT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integrativo per studenti in situazioni economiche svantaggiate </a:t>
            </a:r>
            <a:r>
              <a:rPr b="1" lang="it-IT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(*)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 </a:t>
            </a: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ISEE fino a 20.000,00 euro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370,00 o 320,00 euro al mese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(per un totale pari a 600,00 euro al mese, cui va detratta la borsa Erasmus);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 </a:t>
            </a: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ISEE da 20.000,01 a 30.000,00 euro: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1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200,00 euro al mese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it-IT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(da sommare alla Borsa mensile Erasmus)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(*): non è erogato ai beneficiari di contributi EDISU per la mobilità internazionale.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BF16E78-5968-481B-B177-E137E9AF44CC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1825560"/>
            <a:ext cx="10447560" cy="3620160"/>
          </a:xfrm>
          <a:prstGeom prst="rect">
            <a:avLst/>
          </a:prstGeom>
          <a:noFill/>
          <a:ln w="2844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89240" y="39528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394200" y="522720"/>
            <a:ext cx="10636920" cy="654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Informazioni e link utili disponibili su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www.unito.it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Internazionalità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Studiare e lavorare all'estero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Erasmus 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Erasmus per studio in uscita (outgoing)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per studio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Contatti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Sezione Mobilità e Didattica Internazionale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internationalexchange@unito.it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Immagine 3" descr=""/>
          <p:cNvPicPr/>
          <p:nvPr/>
        </p:nvPicPr>
        <p:blipFill>
          <a:blip r:embed="rId3"/>
          <a:stretch/>
        </p:blipFill>
        <p:spPr>
          <a:xfrm>
            <a:off x="6706080" y="773280"/>
            <a:ext cx="5114880" cy="169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39200" y="866520"/>
            <a:ext cx="11109600" cy="5383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2"/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integrativo per studenti in situazioni economiche svantaggiate (*)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IMPORTANTE: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accedere a questo contributo, gli studenti che rientrano nei parametri per il bando EDISU annuale per la mobilità internazionale devono </a:t>
            </a:r>
            <a:r>
              <a:rPr b="1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obbligatoriamente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presentare domanda all’EDISU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Info su </a:t>
            </a:r>
            <a:r>
              <a:rPr b="0" lang="it-IT" sz="28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www.edisu.piemonte.it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contributo sarà erogato soltanto agli studenti che </a:t>
            </a:r>
            <a:r>
              <a:rPr b="1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risulteranno beneficiari nel Bando EDISU per la mobilità internazionale </a:t>
            </a:r>
            <a:r>
              <a:rPr b="1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2017/2018</a:t>
            </a: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CD4792B-79D1-4DD4-BEB0-3620606FAFD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39200" y="1265040"/>
            <a:ext cx="1121904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3"/>
            </a:pPr>
            <a:r>
              <a:rPr b="0" lang="it-IT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premiale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300,00 euro 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tantum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erogato agli studenti che rispettino 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almeno uno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dei seguenti requisiti per il periodo di mobilità svolto: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Riconoscimento in carriera di  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CFU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 mese per attività formative;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Riconoscimento in carriera di CFU per tirocinio e/o ricerca tesi;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Documentata attività di ricerca e/o formazione nell’ambito del dottorato.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281DD9F-37DC-478B-94DA-4CB80ABCB2A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Immagine 1" descr=""/>
          <p:cNvPicPr/>
          <p:nvPr/>
        </p:nvPicPr>
        <p:blipFill>
          <a:blip r:embed="rId1"/>
          <a:stretch/>
        </p:blipFill>
        <p:spPr>
          <a:xfrm>
            <a:off x="8366760" y="324360"/>
            <a:ext cx="3418200" cy="194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21200" y="979200"/>
            <a:ext cx="11460240" cy="5145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modalità e tempistiche di pagamento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Borsa Erasmus (voce A): 100% entro il 31/10/2018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2° acconto entro Dicembre 2018 corrispondente al 70% del contributo integrativo (voce B)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Eventuale saldo al termine della procedura di riconoscimento corrispondente al 30% del contributo integrativo (voce B) e/o alla quota premiale qualora spettante (voce C)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importo degli acconti calcolato per n. di mensilità previste dall’accordo bilaterale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ricalcolato al termine della mobilità sulla base del numero di giorni effettivamente svolti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pagamento di eventuali proroghe soltanto in caso di fondi disponibili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8679F39-030D-4002-BF50-A6AD7135B71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39200" y="1014480"/>
            <a:ext cx="10914120" cy="4786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7 - CONTRIBUTO FINANZIARIO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it-IT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Borsa Erasmus</a:t>
            </a: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Rinuncia alla mobilità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numero GIORNI non usufruiti (non mesi)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rientro prima di 3 mesi (90 giorni)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2"/>
            </a:pPr>
            <a:r>
              <a:rPr b="0" lang="it-IT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integrativo per gli studenti in condizioni economiche svantaggiate</a:t>
            </a: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se al termine della procedura di riconoscimento delle attività svolte all’estero, NON risulta nella carriera dello studente il riconoscimento di almeno 2 CFU al mese per il periodo di mobilità o di CFU relativi ad una documentata attività per tesi e/o tirocinio o di ricerca/formazione nell’ambito del dottorato.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24E9BAD-738F-4695-A86D-85994AD67FD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2540160" y="1661040"/>
            <a:ext cx="5981400" cy="881640"/>
          </a:xfrm>
          <a:prstGeom prst="rect">
            <a:avLst/>
          </a:prstGeom>
          <a:noFill/>
          <a:ln w="2232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Casi di restituzione (totale o parziale):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39200" y="1170360"/>
            <a:ext cx="11097000" cy="5686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PREMESSA:  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ogni Corso di Studi afferisce a uno o più Dipartimenti, tra cui uno capofila.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candidatura sulla base dell’afferenza del proprio Corso di Studi al Dipartimento capofila: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Dipartimento afferente a una Scuola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scelta tra tutte le mete dei Dipartimenti appartenenti a tale Scuola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Dipartimento </a:t>
            </a:r>
            <a:r>
              <a:rPr b="1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</a:t>
            </a: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afferente ad alcuna Scuola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scelta tra le sole mete del Dipartimento.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35D7807-3AAF-4720-B2BF-E977A7F7913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39200" y="1265040"/>
            <a:ext cx="1121904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individuare le afferenze : consultare la Tabella ‘’Corsi di Studio -Dipartimenti-Scuole’’ disponibile su </a:t>
            </a:r>
            <a:r>
              <a:rPr b="0" lang="it-IT" sz="28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www.unito.it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Casi particolari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per alcuni Dipartimenti mete eleggibili da parte di studenti di Scuole diverse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Es. SUISM: accordi disponibili tra le mobilità del Dipartimento di Psicologia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4C74CF0-BD64-4414-A2E3-7AE50D50B96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Elenco completo mete disponibili su ‘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mobilità attive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Prendere visione di tutte le mobilità attive disponibili per la propria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 limitarsi alle destinazioni più “gettonate”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B66FACB-F03A-47DE-A2D0-4D77ECA7953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0ECDB0B-F59F-4A7A-9070-AC6CE8DA3E4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Immagine 12" descr=""/>
          <p:cNvPicPr/>
          <p:nvPr/>
        </p:nvPicPr>
        <p:blipFill>
          <a:blip r:embed="rId1"/>
          <a:stretch/>
        </p:blipFill>
        <p:spPr>
          <a:xfrm>
            <a:off x="1236240" y="817920"/>
            <a:ext cx="8484120" cy="4929480"/>
          </a:xfrm>
          <a:prstGeom prst="rect">
            <a:avLst/>
          </a:prstGeom>
          <a:ln>
            <a:noFill/>
          </a:ln>
        </p:spPr>
      </p:pic>
      <p:sp>
        <p:nvSpPr>
          <p:cNvPr id="238" name="CustomShape 4"/>
          <p:cNvSpPr/>
          <p:nvPr/>
        </p:nvSpPr>
        <p:spPr>
          <a:xfrm>
            <a:off x="615600" y="5769360"/>
            <a:ext cx="6552720" cy="1005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CONSIGLIO PRATICO: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Fare la ricerca delle destinazioni impostando il filtro solo su Dipartimento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313920" y="866520"/>
            <a:ext cx="11059200" cy="5458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 ‘mobilità attive’: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 disciplinare dell’accordo (ISCED)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verificare coerenza con proprio corso di studi;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posti disponibili con relativo numero di mesi;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livello di studio previsto per il periodo all’estero UG/PG/D;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studenti di master/dottorato: verificare se la destinazione è compatibile con il proprio percorso di studi.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Attenzione a tempistiche laurea: studenti all’ultimo anno di triennale devono candidarsi per mete PG se intendono partire durante la magistrale!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F61DAE4-ED9F-4980-821B-EA7729D7AF9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60440" y="1019160"/>
            <a:ext cx="10914120" cy="5533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ciascuna meta verificare: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requisiti linguistici, ed eventuali certificati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richiesti dall’Ateneo estero (indicati nell’apposito campo);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eventuali specifiche riportate nel campo NOTE (es. accordi riservati a progetti di tesi, corsi di studio specifici, lauree conseguimento doppio titolo, ecc.);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offerta formativa Ateneo estero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i="1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allegato I del Bando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 le indicazioni specifiche delle strutture didattiche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PDF dell’accordo bilaterale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27C926A-532B-465D-93C1-274737A7B45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223200" y="1876320"/>
            <a:ext cx="11752560" cy="462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Incontri di orientamento organizzati da Sezione Mobilità e Didattica Internazionale: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‘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Rilettura’ e focus sui punti fondamentali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Aspetti amministrativi generali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Dubbi e domande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Incontri informativi organizzati dalle Strutture didattiche. Elenco completo pubblicato su </a:t>
            </a:r>
            <a:r>
              <a:rPr b="0" lang="en-US" sz="26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www.unito.it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Immagine 7" descr=""/>
          <p:cNvPicPr/>
          <p:nvPr/>
        </p:nvPicPr>
        <p:blipFill>
          <a:blip r:embed="rId2"/>
          <a:stretch/>
        </p:blipFill>
        <p:spPr>
          <a:xfrm>
            <a:off x="8782200" y="324360"/>
            <a:ext cx="2876040" cy="154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39200" y="866520"/>
            <a:ext cx="11434680" cy="539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 possibile selezionare fino ad un </a:t>
            </a: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massimo di 3 destinazioni indicando l’ordine di preferenza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Indicare, nel campo «dichiarazioni aggiuntive» (max. 1000 caratteri):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eventuali competenze linguistiche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motivazioni (es. tesi, tirocinio, ecc.)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esperienze pregresse (se significative e attinenti al percorso di studi)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ogni altra informazione specifica richiesta dalla propria Struttura Didattica nell’Allegato 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DAA680D-F8D0-4330-B41C-0E87954FE9E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Immagine 5" descr=""/>
          <p:cNvPicPr/>
          <p:nvPr/>
        </p:nvPicPr>
        <p:blipFill>
          <a:blip r:embed="rId1"/>
          <a:stretch/>
        </p:blipFill>
        <p:spPr>
          <a:xfrm>
            <a:off x="9247320" y="2679480"/>
            <a:ext cx="2724120" cy="177048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39200" y="866520"/>
            <a:ext cx="10914120" cy="5258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8 - PRESENTAZIONE DELLA DOMANDA DI CANDIDATURA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Domanda tramite procedura online tramite MyUnito: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«Iscrizioni» 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«Domanda Erasmus per Studio»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ATTENZIONE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la domanda è conclusa 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solo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seguito alla stampa del file pdf della «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ricevuta iscrizione al bando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nella sua 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versione definitiva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(bozza non è valida!!)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Conservare copia della ricevuta!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D119C50-9F96-4012-A330-86991865A555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Presentazione domanda di candidatura: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dall’ 15/01/2018 al 31/01/2018 ore 13.00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Procedura rilascia conferma di avvenuta candidatura tramite file pdf.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orari presidio per funzionamento procedure online: 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9-16h giorni feriali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caso di difficoltà tecniche contattare </a:t>
            </a:r>
            <a:r>
              <a:rPr b="0" lang="it-IT" sz="28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internationalexchange@unito.it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624D7B3-EE9E-4950-BFCE-AC7CD05A3715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selezione a cura di Commissioni delle Strutture Didattiche;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ulteriori criteri di selezione e/o gestione della mobilità a cura di ciascuna Struttura Didattica, elencati all’Allegato I del Bando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5765359-9A91-485C-94A9-5AC08AD70D3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TextShape 5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26600" y="3799440"/>
            <a:ext cx="10328040" cy="1828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/>
          <a:p>
            <a:pPr marL="895320" algn="ctr">
              <a:lnSpc>
                <a:spcPct val="100000"/>
              </a:lnSpc>
            </a:pPr>
            <a:r>
              <a:rPr b="0" lang="it-IT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PUNTEGGIO sul merito (A+B) sulla base della carriera risultante al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95320" algn="ctr">
              <a:lnSpc>
                <a:spcPct val="100000"/>
              </a:lnSpc>
            </a:pPr>
            <a:r>
              <a:rPr b="1" lang="it-IT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31/10/2017</a:t>
            </a:r>
            <a:r>
              <a:rPr b="0" lang="it-IT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3A1BC10-AA68-46AA-9605-9CAED61565BC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2072880" y="1586880"/>
            <a:ext cx="7215840" cy="19353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PUNTEGGIO COMPLESSIVO: max 100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Media voti:  max 35 punti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Crediti sostenuti: max 35 punti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Punteggio addizionale (Competenza linguistica, altro ad es. motivazione, esperienze pregresse, etc.): max 30 punti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59360" y="1430280"/>
            <a:ext cx="11198880" cy="5011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/>
            </a:pPr>
            <a:r>
              <a:rPr b="0" lang="it-IT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Media ponderata dei voti: max 35 punti</a:t>
            </a: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 su scala progressiva)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B8F93E1-C542-4DF5-9BF4-B62DDD8FA22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824400" y="2748240"/>
            <a:ext cx="2624400" cy="1155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Valore media 30/30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4886280" y="2765520"/>
            <a:ext cx="2345040" cy="1155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35 punti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6"/>
          <p:cNvSpPr/>
          <p:nvPr/>
        </p:nvSpPr>
        <p:spPr>
          <a:xfrm>
            <a:off x="838080" y="4303080"/>
            <a:ext cx="2624400" cy="116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Valore media 18/30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7"/>
          <p:cNvSpPr/>
          <p:nvPr/>
        </p:nvSpPr>
        <p:spPr>
          <a:xfrm>
            <a:off x="4886280" y="4361040"/>
            <a:ext cx="2345040" cy="116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punti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8"/>
          <p:cNvSpPr/>
          <p:nvPr/>
        </p:nvSpPr>
        <p:spPr>
          <a:xfrm>
            <a:off x="3814200" y="3131280"/>
            <a:ext cx="854640" cy="431280"/>
          </a:xfrm>
          <a:prstGeom prst="mathEqual">
            <a:avLst>
              <a:gd name="adj1" fmla="val 23520"/>
              <a:gd name="adj2" fmla="val 1176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9"/>
          <p:cNvSpPr/>
          <p:nvPr/>
        </p:nvSpPr>
        <p:spPr>
          <a:xfrm>
            <a:off x="3814200" y="4647600"/>
            <a:ext cx="897120" cy="43992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79" name="Table 10"/>
          <p:cNvGraphicFramePr/>
          <p:nvPr/>
        </p:nvGraphicFramePr>
        <p:xfrm>
          <a:off x="8582040" y="1455840"/>
          <a:ext cx="2988360" cy="4073040"/>
        </p:xfrm>
        <a:graphic>
          <a:graphicData uri="http://schemas.openxmlformats.org/drawingml/2006/table">
            <a:tbl>
              <a:tblPr/>
              <a:tblGrid>
                <a:gridCol w="1455840"/>
                <a:gridCol w="1532880"/>
              </a:tblGrid>
              <a:tr h="76356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Media ponderata dei voti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Punteggio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35,00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32,08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29,17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26,25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23,33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20,42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17,50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14,58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11,67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8,75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5,83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45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2,92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55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80" name="CustomShape 11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587160" y="1564200"/>
            <a:ext cx="9877320" cy="2313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2"/>
            </a:pPr>
            <a:r>
              <a:rPr b="0" lang="it-IT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Valutazione crediti conseguiti: max 35 punti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Numero di crediti rapportato agli anni di iscrizione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Conteggiati massimo 60 crediti per ogni anno di iscrizione ( 36 crediti per part-time)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Dal 3° anno fuori corso il punteggio attribuito sarà pari a 0.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ABA7C63-D065-4A33-9584-2F0EF32C12A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587160" y="4334040"/>
            <a:ext cx="7451640" cy="1914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Iscritti al 1° anno di triennale o ciclo unico: punti 0 per crediti e per media: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possibilità però di ottenere un punteggio addizionale fino a un massimo di 100 punti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(consultare allegato I del Bando)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5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655560" y="3311280"/>
            <a:ext cx="4810320" cy="1819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/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voto di laurea con lode  = 70 punti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voto di laurea 110 = 65,12 punti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voto di laurea uguale o inferiore a 70 = 0 punti​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F9C4CF6-0C67-485C-B35F-89BABA89F89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588960" y="1380960"/>
            <a:ext cx="4810320" cy="1514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Iscritti al 1° anno ​di laurea magistrale o dottorandi: valutazione merito solamente sul voto di laurea della carriera precedente con max 70 punti.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5660640" y="3172680"/>
            <a:ext cx="982800" cy="71748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5"/>
          <p:cNvSpPr/>
          <p:nvPr/>
        </p:nvSpPr>
        <p:spPr>
          <a:xfrm>
            <a:off x="288720" y="6023880"/>
            <a:ext cx="8152200" cy="5698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Iscritti al 1° anno di laurea magistrale o dottorandi con titolo estero: 70 punti ​(assegnato di default)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91" name="Table 6"/>
          <p:cNvGraphicFramePr/>
          <p:nvPr/>
        </p:nvGraphicFramePr>
        <p:xfrm>
          <a:off x="7032600" y="1242720"/>
          <a:ext cx="3327120" cy="3463920"/>
        </p:xfrm>
        <a:graphic>
          <a:graphicData uri="http://schemas.openxmlformats.org/drawingml/2006/table">
            <a:tbl>
              <a:tblPr/>
              <a:tblGrid>
                <a:gridCol w="1549080"/>
                <a:gridCol w="1778040"/>
              </a:tblGrid>
              <a:tr h="63468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Voto di laurea</a:t>
                      </a: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
</a:t>
                      </a: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(113 =lode)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Punteggio iscritti 1° anno magistrale e dottorandi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65,12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63,49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61,86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60,23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58,60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56,98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55,35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1132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53,72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52,09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12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50,47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2030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48,84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2" name="Table 7"/>
          <p:cNvGraphicFramePr/>
          <p:nvPr/>
        </p:nvGraphicFramePr>
        <p:xfrm>
          <a:off x="7044120" y="4794480"/>
          <a:ext cx="3327120" cy="974880"/>
        </p:xfrm>
        <a:graphic>
          <a:graphicData uri="http://schemas.openxmlformats.org/drawingml/2006/table">
            <a:tbl>
              <a:tblPr/>
              <a:tblGrid>
                <a:gridCol w="1549080"/>
                <a:gridCol w="1778040"/>
              </a:tblGrid>
              <a:tr h="194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194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194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194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1958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293" name="CustomShape 8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9"/>
          <p:cNvSpPr/>
          <p:nvPr/>
        </p:nvSpPr>
        <p:spPr>
          <a:xfrm>
            <a:off x="958680" y="3765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0" i="1" lang="en-US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83040" y="1447200"/>
            <a:ext cx="11207520" cy="4529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lphaUcPeriod" startAt="3"/>
            </a:pPr>
            <a:r>
              <a:rPr b="0" lang="it-IT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Punteggio addizionale: max 30 punti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A2052A7-7435-45FF-BDA0-8B417D1044E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721080" y="2527560"/>
            <a:ext cx="10238400" cy="23695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Punti aggiuntivi inseriti in via discrezionale da ciascuna struttura per motivazioni e competenze linguistiche,etc. (verificare Allegato I del Bando)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533520" y="365040"/>
            <a:ext cx="11124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9 - CRITERI DI SELEZIONE DELLE CANDIDATURE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E9DB3A8-D1BB-4826-9388-9303638BA44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1587600" y="1851120"/>
            <a:ext cx="7822800" cy="2466720"/>
          </a:xfrm>
          <a:prstGeom prst="rect">
            <a:avLst/>
          </a:prstGeom>
          <a:solidFill>
            <a:srgbClr val="92d050"/>
          </a:solidFill>
          <a:ln w="12600">
            <a:solidFill>
              <a:srgbClr val="b15d06"/>
            </a:solidFill>
            <a:miter/>
          </a:ln>
        </p:spPr>
        <p:txBody>
          <a:bodyPr anchor="ctr"/>
          <a:p>
            <a:pPr marL="228600" indent="-2282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PUNTEGGIO FINALE = A + B + C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 100 punti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279360" y="4872240"/>
            <a:ext cx="9981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NOTA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In caso di punteggio complessivo (A+B+C) a pari merito si darà priorità al maggior n. di anni di iscrizione in corso ad Unito (NO fuori corso) e, in subordine, al candidato più giovane di età.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1240200"/>
            <a:ext cx="10622880" cy="5122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1 - FINALITÀ E DESTINAZIONI DELLA MOBILITÀ PER STUDIO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L’Erasmus per studio consente agli studenti universitari di realizzare un periodo di studio (Student Mobility for Studies) presso un Ateneo estero che abbia siglato un accordo bilaterale con Unito.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 Unito.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Immagine 5" descr=""/>
          <p:cNvPicPr/>
          <p:nvPr/>
        </p:nvPicPr>
        <p:blipFill>
          <a:blip r:embed="rId1"/>
          <a:stretch/>
        </p:blipFill>
        <p:spPr>
          <a:xfrm>
            <a:off x="1792080" y="4150080"/>
            <a:ext cx="3718800" cy="217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838080" y="365040"/>
            <a:ext cx="10731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– GRADUATORIE E RIASSEGNAZIONI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90CE102-A25D-45E7-B7F8-3E954BDB7C1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1893240" y="3812040"/>
            <a:ext cx="7701120" cy="190584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avviene in ordine di punteggio decrescente sulla prima preferenza disponibile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5177160" y="2955600"/>
            <a:ext cx="1364760" cy="7682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3631680" y="1866960"/>
            <a:ext cx="4455720" cy="100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ASSEGNAZIONE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39200" y="1481760"/>
            <a:ext cx="10914120" cy="507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assenza di posti disponibili sulle preferenze espresse, lo studente non è assegnato e potrà eventualmente essere collocato in fase di riassegnazione su mete rimaste vacanti.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riassegnazioni possono essere svolte tramite chiamata pubblica o con assegnazione d’ufficio in due differenti modalità:  (Vedere ALLEGATO I)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Riassegnazione tramite graduatoria unica: Lo studente viene collocato in un’unica graduatoria sulla base del punteggio più alto ottenuto.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Graduatoria per aree linguistiche: graduatorie diverse sulla base delle aree linguistiche relative alle preferenze espresse.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88FF810-63E0-493D-93B5-D2599AFBEB5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TextShape 5"/>
          <p:cNvSpPr txBox="1"/>
          <p:nvPr/>
        </p:nvSpPr>
        <p:spPr>
          <a:xfrm>
            <a:off x="838080" y="365040"/>
            <a:ext cx="10731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9 – GRADUATORIE E RIASSEGNAZIONI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614520" y="3013200"/>
            <a:ext cx="3979800" cy="7923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RIASSEGNAZIONE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2219760" y="2233800"/>
            <a:ext cx="483120" cy="7682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39200" y="1002240"/>
            <a:ext cx="11447640" cy="5235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10 - GRADUATORIE E ACCETTAZIONE DELLA BORSA ERASMUS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1° graduatoria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inizio marzo 2018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graduatoria finale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metà aprile 2018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graduatorie e documenti sul portale </a:t>
            </a:r>
            <a:r>
              <a:rPr b="0" lang="it-IT" sz="28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www.unito.it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accettazione/rinuncia online entro 8 giorni solari dalla pubblicazione della graduatoria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1BC0848-9451-454A-94AC-4911C8E25D6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39200" y="989640"/>
            <a:ext cx="10914120" cy="518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Allegato I – Regole delle Strutture Didattiche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Indicazioni specifiche di ciascuna struttura su: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presentazione delle domande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criteri di selezione dei candidati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eventuali altre caratteristiche peculiari definite a livello decentrato.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dubbi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rivolgersi alla propria Struttura di riferimento (Scuola/Dipartimento non afferente ad alcuna Scuola)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Allegato II – Informativa privacy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CCAC981-1FDF-4AC7-AE06-8650D194EDB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Buon viaggio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A0E927F-2ECC-4202-842A-B2D2E956C9D9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0" name="Immagine 10" descr=""/>
          <p:cNvPicPr/>
          <p:nvPr/>
        </p:nvPicPr>
        <p:blipFill>
          <a:blip r:embed="rId1"/>
          <a:stretch/>
        </p:blipFill>
        <p:spPr>
          <a:xfrm>
            <a:off x="708840" y="2411280"/>
            <a:ext cx="4175280" cy="3479400"/>
          </a:xfrm>
          <a:prstGeom prst="rect">
            <a:avLst/>
          </a:prstGeom>
          <a:ln w="25560">
            <a:solidFill>
              <a:srgbClr val="002060"/>
            </a:solidFill>
            <a:round/>
          </a:ln>
        </p:spPr>
      </p:pic>
      <p:pic>
        <p:nvPicPr>
          <p:cNvPr id="331" name="Immagine 11" descr=""/>
          <p:cNvPicPr/>
          <p:nvPr/>
        </p:nvPicPr>
        <p:blipFill>
          <a:blip r:embed="rId2"/>
          <a:stretch/>
        </p:blipFill>
        <p:spPr>
          <a:xfrm>
            <a:off x="7777440" y="617040"/>
            <a:ext cx="3456360" cy="3965760"/>
          </a:xfrm>
          <a:prstGeom prst="rect">
            <a:avLst/>
          </a:prstGeom>
          <a:ln>
            <a:noFill/>
          </a:ln>
        </p:spPr>
      </p:pic>
      <p:sp>
        <p:nvSpPr>
          <p:cNvPr id="332" name="CustomShape 5"/>
          <p:cNvSpPr/>
          <p:nvPr/>
        </p:nvSpPr>
        <p:spPr>
          <a:xfrm>
            <a:off x="7178040" y="4342680"/>
            <a:ext cx="4175280" cy="142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Buono studio!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6"/>
          <p:cNvSpPr/>
          <p:nvPr/>
        </p:nvSpPr>
        <p:spPr>
          <a:xfrm>
            <a:off x="5154480" y="3175200"/>
            <a:ext cx="26226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e….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7"/>
          <p:cNvSpPr/>
          <p:nvPr/>
        </p:nvSpPr>
        <p:spPr>
          <a:xfrm>
            <a:off x="612720" y="1122840"/>
            <a:ext cx="4175280" cy="142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Buon Erasmus ….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13920" y="702720"/>
            <a:ext cx="11344320" cy="5359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it-IT" sz="35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it-IT" sz="35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1 - FINALITÀ E DESTINAZIONI DELLA MOBILITÀ PER STUDIO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Elenco Paesi dove svolgere la mobilità </a:t>
            </a:r>
            <a:r>
              <a:rPr b="0" i="1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(Programme Countries)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Paesi UE + </a:t>
            </a:r>
            <a:r>
              <a:rPr b="0" i="1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Islanda, Liechtenstein, Norvegia ed Ex Repubblica Iugoslava di Macedonia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Confederazione Svizzera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contributo erogato agli studenti direttamente dal Governo svizzero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it-IT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 l’a.a. 2018/2019 le mobilità per studio da Unito verso la Turchia sono sospese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C1E12BB-3292-401A-9DA6-0B301A0C4E0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39200" y="1026000"/>
            <a:ext cx="1121904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6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2 - REQUISITI DI PARTECIPAZIONE AL PROGRAMMA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Regolarmente iscritti, anche part-time  (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corsi singoli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</a:t>
            </a: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studenti che hanno già usufruito di una borsa Erasmus per studio e/o traineeship in precedenza e hanno ancora a disposizione almeno 3 mesi di mobilità di cui poter usufruire nello stesso ciclo di studio.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B8AFFD0-911E-4DE0-8D78-13035ED6B6E6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60440" y="1077120"/>
            <a:ext cx="1119780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5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2 - </a:t>
            </a:r>
            <a:r>
              <a:rPr b="0" i="1" lang="it-IT" sz="36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REQUISITI DI PARTECIPAZIONE AL PROGRAMMA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VINCOLI per mobilità Erasmus per studio e/o traineeship nell’ambito di ciascun ciclo di studio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livello (laurea): massimo 12 mesi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 livello (laurea specialistica/magistrale, master di I livello): massimo 12 mesi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Laurea a ciclo unico: massimo di 24 mesi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III livello (dottorato, specializzazione o master di II livello): massimo 12 mesi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D2E0AE9-555F-4448-A4E4-E3CB0910284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60440" y="1119600"/>
            <a:ext cx="1119780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i="1" lang="it-IT" sz="39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2 - REQUISITI DI PARTECIPAZIONE AL PROGRAMMA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Necessaria regolare ISCRIZIONE all’Università di Torino per l’a.a. 2018/2019: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mobilità al primo anno di laurea magistrale: il periodo di studio all’estero potrà iniziare solo a seguito di effettiva iscrizione all’a.a. 2018/2019;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mobilità in anni diversi dal primo del corso di laurea magistrale: se la mobilità inizia prima dell’apertura delle iscrizioni, si può iniziare, ma l’iscrizione all’a.a. 2018/2019 dovrà essere formalizzata entro il 30 settembre 2018;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chi intende laurearsi nella sessione straordinaria a.a. 2017/2018, sarà considerata valida l’iscrizione all’a.a. 2017/2018. In caso di mancata laurea entro la sessione straordinaria a.a. 2017/2018, sarà necessario formalizzare l’iscrizione all’a.a. 2018/2019.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2CAAA2D-BB60-4F58-A422-CC9FDDD6FE0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39200" y="1265040"/>
            <a:ext cx="10914120" cy="45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it-IT" sz="3200" spc="-1" strike="noStrike">
                <a:solidFill>
                  <a:srgbClr val="9f293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3 - DURATA DEL PERIODO ALL’ESTERO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minimo 3 mesi - massimo 12 mesi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durata stabilita nell’accordo bilaterale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svolgimento mobilità tra 01/06/2018 e 30/09/2019 ( </a:t>
            </a: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termine ultimo anche per coloro che partono nel secondo semestre!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possibilità di 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rientro anticipato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(solo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periodi superiori a 90 giorni)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1658600" y="6553080"/>
            <a:ext cx="446040" cy="3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EDAE7BA-FC0C-4B2F-8F35-09FB61FB9C0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439200" y="324360"/>
            <a:ext cx="2886120" cy="377640"/>
          </a:xfrm>
          <a:prstGeom prst="rect">
            <a:avLst/>
          </a:prstGeom>
          <a:noFill/>
          <a:ln w="28440">
            <a:solidFill>
              <a:srgbClr val="fbc5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 spc="-1" strike="noStrike">
                <a:solidFill>
                  <a:srgbClr val="8879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Erasmus a.a. 2018/2019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magine 1" descr=""/>
          <p:cNvPicPr/>
          <p:nvPr/>
        </p:nvPicPr>
        <p:blipFill>
          <a:blip r:embed="rId1"/>
          <a:stretch/>
        </p:blipFill>
        <p:spPr>
          <a:xfrm>
            <a:off x="8856360" y="604080"/>
            <a:ext cx="2621160" cy="18165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Application>LibreOffice/5.1.6.2$Linux_X86_64 LibreOffice_project/10m0$Build-2</Application>
  <Words>2735</Words>
  <Paragraphs>488</Paragraphs>
  <Company>Unito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2017-12-01T15:39:53Z</dcterms:created>
  <dc:creator>Alice Traverso Bernini</dc:creator>
  <dc:description/>
  <dc:language>en-US</dc:language>
  <cp:lastModifiedBy>Enrique Gonzalez Bernal</cp:lastModifiedBy>
  <cp:lastPrinted>2018-01-12T13:52:53Z</cp:lastPrinted>
  <dcterms:modified xsi:type="dcterms:W3CDTF">2018-01-12T14:02:03Z</dcterms:modified>
  <cp:revision>336</cp:revision>
  <dc:subject/>
  <dc:title>Audit Agenzia Nazionale Erasmus+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Unito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44</vt:i4>
  </property>
</Properties>
</file>